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307" r:id="rId3"/>
    <p:sldId id="257" r:id="rId4"/>
    <p:sldId id="258" r:id="rId5"/>
    <p:sldId id="259" r:id="rId6"/>
    <p:sldId id="261" r:id="rId7"/>
    <p:sldId id="295" r:id="rId8"/>
    <p:sldId id="262" r:id="rId9"/>
    <p:sldId id="297" r:id="rId10"/>
    <p:sldId id="300" r:id="rId11"/>
    <p:sldId id="298" r:id="rId12"/>
    <p:sldId id="301" r:id="rId13"/>
    <p:sldId id="302" r:id="rId14"/>
    <p:sldId id="305" r:id="rId15"/>
    <p:sldId id="306" r:id="rId16"/>
    <p:sldId id="303" r:id="rId17"/>
    <p:sldId id="304" r:id="rId18"/>
    <p:sldId id="278" r:id="rId19"/>
    <p:sldId id="299" r:id="rId20"/>
  </p:sldIdLst>
  <p:sldSz cx="9144000" cy="5143500" type="screen16x9"/>
  <p:notesSz cx="6858000" cy="9144000"/>
  <p:embeddedFontLst>
    <p:embeddedFont>
      <p:font typeface="Quicksan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CE35A-EED3-427D-9D60-4F56E8162376}">
  <a:tblStyle styleId="{6AECE35A-EED3-427D-9D60-4F56E8162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6A1B10-B252-4223-B86F-04C9745F29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73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81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92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786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32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12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6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75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33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79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9"/>
          <p:cNvSpPr/>
          <p:nvPr/>
        </p:nvSpPr>
        <p:spPr>
          <a:xfrm>
            <a:off x="844675" y="45051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0216507" TargetMode="External"/><Relationship Id="rId7" Type="http://schemas.openxmlformats.org/officeDocument/2006/relationships/hyperlink" Target="https://commons.wikimedia.org/wiki/File:Pink.noise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lectronics-tutorials.ws/systems/closed-loop-system.html" TargetMode="External"/><Relationship Id="rId5" Type="http://schemas.openxmlformats.org/officeDocument/2006/relationships/hyperlink" Target="https://web.archive.org/web/20140813041900/http:/www.jpl.nasa.gov/news/news.php?release=2013-218" TargetMode="External"/><Relationship Id="rId4" Type="http://schemas.openxmlformats.org/officeDocument/2006/relationships/hyperlink" Target="https://searchnetworking.techtarget.com/definition/fiber-optics-optical-fi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524000" y="1322886"/>
            <a:ext cx="8331200" cy="257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Controlling the Unseen: Undergraduate Optical Research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34F9A-0687-47CA-BA4B-225580F0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50" y="3511147"/>
            <a:ext cx="1310150" cy="13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45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56A5D9-32BD-4237-AC8A-75076C04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00" y="172618"/>
            <a:ext cx="1444775" cy="160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4E095-D635-49C8-8479-3515DFCBD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00" y="6205975"/>
            <a:ext cx="2451100" cy="788026"/>
          </a:xfrm>
          <a:prstGeom prst="rect">
            <a:avLst/>
          </a:prstGeom>
        </p:spPr>
      </p:pic>
      <p:sp>
        <p:nvSpPr>
          <p:cNvPr id="6" name="Google Shape;71;p12">
            <a:extLst>
              <a:ext uri="{FF2B5EF4-FFF2-40B4-BE49-F238E27FC236}">
                <a16:creationId xmlns:a16="http://schemas.microsoft.com/office/drawing/2014/main" id="{0B708F9F-12EE-4D31-8342-6B8FEE2A6A46}"/>
              </a:ext>
            </a:extLst>
          </p:cNvPr>
          <p:cNvSpPr txBox="1">
            <a:spLocks/>
          </p:cNvSpPr>
          <p:nvPr/>
        </p:nvSpPr>
        <p:spPr>
          <a:xfrm>
            <a:off x="1524000" y="4166222"/>
            <a:ext cx="8331200" cy="257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3000" dirty="0"/>
              <a:t>Parker Landon</a:t>
            </a:r>
          </a:p>
          <a:p>
            <a:r>
              <a:rPr lang="en-US" sz="2000" dirty="0"/>
              <a:t>Mentor: Dr. Andri </a:t>
            </a:r>
            <a:r>
              <a:rPr lang="en-US" sz="2000" dirty="0" err="1"/>
              <a:t>Gretarsson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39C0BA"/>
                </a:solidFill>
              </a:rPr>
              <a:t>What is Feedback?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7452-CA14-41B1-B422-FC4B7A6C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98" y="1462283"/>
            <a:ext cx="6858000" cy="335021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1BD7FB-997A-43E8-A882-8D8F1E07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18" y="1897329"/>
            <a:ext cx="6158769" cy="24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3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39C0BA"/>
                </a:solidFill>
              </a:rPr>
              <a:t>How to Control Feedback.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5" name="Google Shape;878;p47">
            <a:extLst>
              <a:ext uri="{FF2B5EF4-FFF2-40B4-BE49-F238E27FC236}">
                <a16:creationId xmlns:a16="http://schemas.microsoft.com/office/drawing/2014/main" id="{27B09911-E2F7-4762-A291-357F028068CE}"/>
              </a:ext>
            </a:extLst>
          </p:cNvPr>
          <p:cNvGrpSpPr/>
          <p:nvPr/>
        </p:nvGrpSpPr>
        <p:grpSpPr>
          <a:xfrm>
            <a:off x="1758075" y="1617332"/>
            <a:ext cx="2508103" cy="2456892"/>
            <a:chOff x="576250" y="4319400"/>
            <a:chExt cx="442075" cy="442050"/>
          </a:xfrm>
        </p:grpSpPr>
        <p:sp>
          <p:nvSpPr>
            <p:cNvPr id="7" name="Google Shape;880;p47">
              <a:extLst>
                <a:ext uri="{FF2B5EF4-FFF2-40B4-BE49-F238E27FC236}">
                  <a16:creationId xmlns:a16="http://schemas.microsoft.com/office/drawing/2014/main" id="{7954D473-85F0-45ED-BC8E-85CDC005D236}"/>
                </a:ext>
              </a:extLst>
            </p:cNvPr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81;p47">
              <a:extLst>
                <a:ext uri="{FF2B5EF4-FFF2-40B4-BE49-F238E27FC236}">
                  <a16:creationId xmlns:a16="http://schemas.microsoft.com/office/drawing/2014/main" id="{27F1F843-B793-43BD-ACDD-1676F11876FE}"/>
                </a:ext>
              </a:extLst>
            </p:cNvPr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82;p47">
              <a:extLst>
                <a:ext uri="{FF2B5EF4-FFF2-40B4-BE49-F238E27FC236}">
                  <a16:creationId xmlns:a16="http://schemas.microsoft.com/office/drawing/2014/main" id="{0616E477-DC4B-47CC-8221-2E73BF29D8E9}"/>
                </a:ext>
              </a:extLst>
            </p:cNvPr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9;p47">
              <a:extLst>
                <a:ext uri="{FF2B5EF4-FFF2-40B4-BE49-F238E27FC236}">
                  <a16:creationId xmlns:a16="http://schemas.microsoft.com/office/drawing/2014/main" id="{0C92FB67-05CF-40E8-90D1-986E6CD40314}"/>
                </a:ext>
              </a:extLst>
            </p:cNvPr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Graphic 11" descr="Mathematics outline">
            <a:extLst>
              <a:ext uri="{FF2B5EF4-FFF2-40B4-BE49-F238E27FC236}">
                <a16:creationId xmlns:a16="http://schemas.microsoft.com/office/drawing/2014/main" id="{F6F37A87-DC95-42AB-A45F-1FE932272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9267" y="1334538"/>
            <a:ext cx="3022480" cy="3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93827E-6 L 0.25 4.938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266739" y="2154240"/>
            <a:ext cx="7350903" cy="835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Current Control System</a:t>
            </a:r>
            <a:endParaRPr b="1" dirty="0"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266739" y="2812709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Amplitude Modulation Servo</a:t>
            </a:r>
            <a:endParaRPr b="1"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56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9C0BA"/>
                </a:solidFill>
              </a:rPr>
              <a:t>AM Servo System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D33833-D5DC-4033-92B2-B2F7841B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24" y="1260691"/>
            <a:ext cx="4269952" cy="31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9C0BA"/>
                </a:solidFill>
              </a:rPr>
              <a:t>AM Servo System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C9A6D0B-1352-484F-AF9F-68EE8E30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71598" y="445243"/>
            <a:ext cx="3600803" cy="48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9C0BA"/>
                </a:solidFill>
              </a:rPr>
              <a:t>AM Servo System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918D0-3798-4297-A3EE-F95254245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04" r="15221" b="13734"/>
          <a:stretch/>
        </p:blipFill>
        <p:spPr>
          <a:xfrm>
            <a:off x="1091705" y="1281658"/>
            <a:ext cx="3270433" cy="3305333"/>
          </a:xfrm>
          <a:prstGeom prst="rect">
            <a:avLst/>
          </a:prstGeom>
        </p:spPr>
      </p:pic>
      <p:pic>
        <p:nvPicPr>
          <p:cNvPr id="6" name="Picture 5" descr="A picture containing text, indoor, control panel&#10;&#10;Description automatically generated">
            <a:extLst>
              <a:ext uri="{FF2B5EF4-FFF2-40B4-BE49-F238E27FC236}">
                <a16:creationId xmlns:a16="http://schemas.microsoft.com/office/drawing/2014/main" id="{0DB8B31D-732B-408F-80DA-FB08D8C9E2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4" t="15446" r="16463" b="19127"/>
          <a:stretch/>
        </p:blipFill>
        <p:spPr>
          <a:xfrm>
            <a:off x="4781864" y="1513211"/>
            <a:ext cx="3900830" cy="28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1165475" y="4331317"/>
            <a:ext cx="7521300" cy="434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Amplitude Servo Closed Loop Response</a:t>
            </a: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4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" sz="40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615D0EC-2571-4641-882B-6EFF2175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451" y="426979"/>
            <a:ext cx="4803098" cy="36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51639" y="890470"/>
            <a:ext cx="2155500" cy="2164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2326859" y="1411950"/>
            <a:ext cx="63886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/>
              <a:t>Plans for the Future</a:t>
            </a:r>
            <a:endParaRPr sz="5000" b="1"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4294967295"/>
          </p:nvPr>
        </p:nvSpPr>
        <p:spPr>
          <a:xfrm>
            <a:off x="2381369" y="2337754"/>
            <a:ext cx="4816057" cy="717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400" dirty="0"/>
              <a:t>Frequency Modulation Servo</a:t>
            </a:r>
          </a:p>
          <a:p>
            <a:pPr marL="342900" indent="-342900"/>
            <a:r>
              <a:rPr lang="en-US" sz="2400" dirty="0"/>
              <a:t>Bode/Fre</a:t>
            </a:r>
            <a:r>
              <a:rPr lang="en-US" dirty="0"/>
              <a:t>quency Analysis</a:t>
            </a:r>
          </a:p>
          <a:p>
            <a:pPr marL="342900" indent="-342900"/>
            <a:r>
              <a:rPr lang="en-US" sz="2400" dirty="0"/>
              <a:t>Full Close</a:t>
            </a:r>
            <a:r>
              <a:rPr lang="en-US" dirty="0"/>
              <a:t>d Loop System Development</a:t>
            </a:r>
            <a:endParaRPr sz="24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" name="Google Shape;1017;p47">
            <a:extLst>
              <a:ext uri="{FF2B5EF4-FFF2-40B4-BE49-F238E27FC236}">
                <a16:creationId xmlns:a16="http://schemas.microsoft.com/office/drawing/2014/main" id="{7A59BA0F-96A7-49CC-910E-AABC4DB98AEB}"/>
              </a:ext>
            </a:extLst>
          </p:cNvPr>
          <p:cNvGrpSpPr/>
          <p:nvPr/>
        </p:nvGrpSpPr>
        <p:grpSpPr>
          <a:xfrm>
            <a:off x="792896" y="1377708"/>
            <a:ext cx="841627" cy="1261914"/>
            <a:chOff x="6718575" y="2318625"/>
            <a:chExt cx="256950" cy="407375"/>
          </a:xfrm>
        </p:grpSpPr>
        <p:sp>
          <p:nvSpPr>
            <p:cNvPr id="10" name="Google Shape;1018;p47">
              <a:extLst>
                <a:ext uri="{FF2B5EF4-FFF2-40B4-BE49-F238E27FC236}">
                  <a16:creationId xmlns:a16="http://schemas.microsoft.com/office/drawing/2014/main" id="{66888F28-BD6F-4F26-BC68-58F1023E6C4A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9;p47">
              <a:extLst>
                <a:ext uri="{FF2B5EF4-FFF2-40B4-BE49-F238E27FC236}">
                  <a16:creationId xmlns:a16="http://schemas.microsoft.com/office/drawing/2014/main" id="{CB586B8E-73F3-45CD-9ED4-43B80E7C4763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20;p47">
              <a:extLst>
                <a:ext uri="{FF2B5EF4-FFF2-40B4-BE49-F238E27FC236}">
                  <a16:creationId xmlns:a16="http://schemas.microsoft.com/office/drawing/2014/main" id="{3138B953-0DA2-4034-AC91-E6FFA9E1049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21;p47">
              <a:extLst>
                <a:ext uri="{FF2B5EF4-FFF2-40B4-BE49-F238E27FC236}">
                  <a16:creationId xmlns:a16="http://schemas.microsoft.com/office/drawing/2014/main" id="{993F26C9-B411-4124-AC44-B9505E45440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22;p47">
              <a:extLst>
                <a:ext uri="{FF2B5EF4-FFF2-40B4-BE49-F238E27FC236}">
                  <a16:creationId xmlns:a16="http://schemas.microsoft.com/office/drawing/2014/main" id="{8C6B0100-D1B0-4FA1-AE74-782BEC8B73A2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23;p47">
              <a:extLst>
                <a:ext uri="{FF2B5EF4-FFF2-40B4-BE49-F238E27FC236}">
                  <a16:creationId xmlns:a16="http://schemas.microsoft.com/office/drawing/2014/main" id="{D264FAE8-43B3-4D0D-9238-19DE98E6C313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24;p47">
              <a:extLst>
                <a:ext uri="{FF2B5EF4-FFF2-40B4-BE49-F238E27FC236}">
                  <a16:creationId xmlns:a16="http://schemas.microsoft.com/office/drawing/2014/main" id="{86717EB7-63FD-4D8E-B6B4-BCA5FB7B77F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5;p47">
              <a:extLst>
                <a:ext uri="{FF2B5EF4-FFF2-40B4-BE49-F238E27FC236}">
                  <a16:creationId xmlns:a16="http://schemas.microsoft.com/office/drawing/2014/main" id="{BAEA9007-0686-4477-9CEA-931C89E26BC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070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185457" y="238350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</a:rPr>
              <a:t>Thanks!</a:t>
            </a:r>
            <a:endParaRPr sz="2200" b="1" dirty="0">
              <a:solidFill>
                <a:schemeClr val="dk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185457" y="1245450"/>
            <a:ext cx="73377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3F3F3"/>
                </a:solidFill>
              </a:rPr>
              <a:t>ANY QUESTIONS?</a:t>
            </a:r>
            <a:endParaRPr sz="3600" b="1" dirty="0">
              <a:solidFill>
                <a:srgbClr val="F3F3F3"/>
              </a:solidFill>
            </a:endParaRPr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4294967295"/>
          </p:nvPr>
        </p:nvSpPr>
        <p:spPr>
          <a:xfrm>
            <a:off x="1084272" y="3947903"/>
            <a:ext cx="3184176" cy="957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3F3F3"/>
                </a:solidFill>
              </a:rPr>
              <a:t>landonp@my.erau.edu</a:t>
            </a:r>
            <a:endParaRPr sz="2200" dirty="0">
              <a:solidFill>
                <a:srgbClr val="F3F3F3"/>
              </a:solidFill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94401BB-7BDC-4DF6-B141-C700C960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1783"/>
            <a:ext cx="3951157" cy="2963367"/>
          </a:xfrm>
          <a:prstGeom prst="rect">
            <a:avLst/>
          </a:prstGeom>
        </p:spPr>
      </p:pic>
      <p:pic>
        <p:nvPicPr>
          <p:cNvPr id="7" name="Google Shape;88;p14">
            <a:extLst>
              <a:ext uri="{FF2B5EF4-FFF2-40B4-BE49-F238E27FC236}">
                <a16:creationId xmlns:a16="http://schemas.microsoft.com/office/drawing/2014/main" id="{FF777C7E-73C1-4B2C-BC1B-A71CBDB837AD}"/>
              </a:ext>
            </a:extLst>
          </p:cNvPr>
          <p:cNvPicPr preferRelativeResize="0"/>
          <p:nvPr/>
        </p:nvPicPr>
        <p:blipFill>
          <a:blip r:embed="rId4"/>
          <a:srcRect l="2118" r="2118"/>
          <a:stretch/>
        </p:blipFill>
        <p:spPr>
          <a:xfrm>
            <a:off x="1394085" y="2126754"/>
            <a:ext cx="2414281" cy="2278049"/>
          </a:xfrm>
          <a:prstGeom prst="ellipse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39C0BA"/>
                </a:solidFill>
              </a:rPr>
              <a:t>Sources/Citations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7452-CA14-41B1-B422-FC4B7A6C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735" y="939427"/>
            <a:ext cx="7558422" cy="3873072"/>
          </a:xfrm>
        </p:spPr>
        <p:txBody>
          <a:bodyPr/>
          <a:lstStyle/>
          <a:p>
            <a:r>
              <a:rPr lang="en-US" sz="1600" dirty="0"/>
              <a:t>By </a:t>
            </a:r>
            <a:r>
              <a:rPr lang="en-US" sz="1600" dirty="0" err="1"/>
              <a:t>Stigmatella</a:t>
            </a:r>
            <a:r>
              <a:rPr lang="en-US" sz="1600" dirty="0"/>
              <a:t> </a:t>
            </a:r>
            <a:r>
              <a:rPr lang="en-US" sz="1600" dirty="0" err="1"/>
              <a:t>aurantiaca</a:t>
            </a:r>
            <a:r>
              <a:rPr lang="en-US" sz="1600" dirty="0"/>
              <a:t> at English Wikipedia, CC BY-SA 3.0, </a:t>
            </a:r>
            <a:r>
              <a:rPr lang="en-US" sz="1600" dirty="0">
                <a:hlinkClick r:id="rId3"/>
              </a:rPr>
              <a:t>https://commons.wikimedia.org/w/index.php?curid=20216507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https://searchnetworking.techtarget.com/definition/fiber-optics-optical-fiber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https://web.archive.org/web/20140813041900/http://www.jpl.nasa.gov/news/news.php?release=2013-218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https://www.electronics-tutorials.ws/systems/closed-loop-system.html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https://commons.wikimedia.org/wiki/File:Pink.noise.png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261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1408014" y="1741039"/>
            <a:ext cx="63886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/>
              <a:t>A Big Thank You To:</a:t>
            </a:r>
            <a:endParaRPr sz="5000" b="1"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4294967295"/>
          </p:nvPr>
        </p:nvSpPr>
        <p:spPr>
          <a:xfrm>
            <a:off x="939831" y="2689115"/>
            <a:ext cx="7264337" cy="2326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Embry-Riddle’s Undergraduate Research Institute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And Arizona Space Grant Committees</a:t>
            </a: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45F078-288D-4378-86A5-D88998C9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07" y="427020"/>
            <a:ext cx="1310150" cy="13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45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4EA1DA-6108-4173-B9B8-A8E076685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43" y="127851"/>
            <a:ext cx="1444775" cy="16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165475" y="604610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Summary</a:t>
            </a:r>
            <a:endParaRPr sz="3000" b="1" dirty="0"/>
          </a:p>
        </p:txBody>
      </p:sp>
      <p:sp>
        <p:nvSpPr>
          <p:cNvPr id="77" name="Google Shape;77;p13"/>
          <p:cNvSpPr txBox="1"/>
          <p:nvPr/>
        </p:nvSpPr>
        <p:spPr>
          <a:xfrm>
            <a:off x="1165475" y="1249819"/>
            <a:ext cx="4635718" cy="303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The Team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Interferometry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Our Goal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Control Systems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What I have Done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Where We Are Going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Conclusion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084225" y="1249820"/>
            <a:ext cx="3602400" cy="2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 descr="A machine on the counter&#10;&#10;Description automatically generated with low confidence">
            <a:extLst>
              <a:ext uri="{FF2B5EF4-FFF2-40B4-BE49-F238E27FC236}">
                <a16:creationId xmlns:a16="http://schemas.microsoft.com/office/drawing/2014/main" id="{586A6018-843A-463E-AE0F-D2F9AC318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3" t="21298" r="22145" b="27470"/>
          <a:stretch/>
        </p:blipFill>
        <p:spPr>
          <a:xfrm>
            <a:off x="4059776" y="1450921"/>
            <a:ext cx="4758117" cy="263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851757" y="1052143"/>
            <a:ext cx="6671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</a:rPr>
              <a:t>Parker Landon</a:t>
            </a:r>
            <a:endParaRPr sz="3600" b="1" dirty="0">
              <a:solidFill>
                <a:schemeClr val="lt2"/>
              </a:solidFill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851757" y="1451763"/>
            <a:ext cx="6671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2"/>
                </a:solidFill>
              </a:rPr>
              <a:t>Feedback Controls Lead – Computer Engineering &amp; Space Physics Junior</a:t>
            </a:r>
            <a:endParaRPr sz="2200" dirty="0">
              <a:solidFill>
                <a:schemeClr val="lt2"/>
              </a:solidFill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/>
          <a:srcRect l="2118" r="2118"/>
          <a:stretch/>
        </p:blipFill>
        <p:spPr>
          <a:xfrm>
            <a:off x="386846" y="1113863"/>
            <a:ext cx="1113900" cy="1113900"/>
          </a:xfrm>
          <a:prstGeom prst="ellipse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5E5CE-7EB8-4F91-B019-65E05B38B3CF}"/>
              </a:ext>
            </a:extLst>
          </p:cNvPr>
          <p:cNvGrpSpPr/>
          <p:nvPr/>
        </p:nvGrpSpPr>
        <p:grpSpPr>
          <a:xfrm>
            <a:off x="1851756" y="2502528"/>
            <a:ext cx="6780515" cy="1008938"/>
            <a:chOff x="1851756" y="2310118"/>
            <a:chExt cx="6780515" cy="1008938"/>
          </a:xfrm>
        </p:grpSpPr>
        <p:sp>
          <p:nvSpPr>
            <p:cNvPr id="7" name="Google Shape;86;p14">
              <a:extLst>
                <a:ext uri="{FF2B5EF4-FFF2-40B4-BE49-F238E27FC236}">
                  <a16:creationId xmlns:a16="http://schemas.microsoft.com/office/drawing/2014/main" id="{EE1D383A-BBDD-4A8F-9499-F65E2BDDA994}"/>
                </a:ext>
              </a:extLst>
            </p:cNvPr>
            <p:cNvSpPr txBox="1">
              <a:spLocks/>
            </p:cNvSpPr>
            <p:nvPr/>
          </p:nvSpPr>
          <p:spPr>
            <a:xfrm>
              <a:off x="1851757" y="2310118"/>
              <a:ext cx="6671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◦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▫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indent="0">
                <a:buFont typeface="Quicksand"/>
                <a:buNone/>
              </a:pPr>
              <a:r>
                <a:rPr lang="en-US" sz="3600" b="1" dirty="0">
                  <a:solidFill>
                    <a:schemeClr val="lt2"/>
                  </a:solidFill>
                </a:rPr>
                <a:t>Austin Luttrell</a:t>
              </a:r>
            </a:p>
          </p:txBody>
        </p:sp>
        <p:sp>
          <p:nvSpPr>
            <p:cNvPr id="8" name="Google Shape;87;p14">
              <a:extLst>
                <a:ext uri="{FF2B5EF4-FFF2-40B4-BE49-F238E27FC236}">
                  <a16:creationId xmlns:a16="http://schemas.microsoft.com/office/drawing/2014/main" id="{5F035293-3158-4D9C-A0A3-A0F2B6BE0D09}"/>
                </a:ext>
              </a:extLst>
            </p:cNvPr>
            <p:cNvSpPr txBox="1">
              <a:spLocks/>
            </p:cNvSpPr>
            <p:nvPr/>
          </p:nvSpPr>
          <p:spPr>
            <a:xfrm>
              <a:off x="1851756" y="2710825"/>
              <a:ext cx="6780515" cy="608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◦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▫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indent="0">
                <a:buFont typeface="Quicksand"/>
                <a:buNone/>
              </a:pPr>
              <a:r>
                <a:rPr lang="en-US" sz="2200" dirty="0">
                  <a:solidFill>
                    <a:schemeClr val="lt2"/>
                  </a:solidFill>
                </a:rPr>
                <a:t>Optical Chain Lead – Space Physics Senior</a:t>
              </a:r>
            </a:p>
          </p:txBody>
        </p:sp>
      </p:grpSp>
      <p:pic>
        <p:nvPicPr>
          <p:cNvPr id="9" name="Google Shape;88;p14">
            <a:extLst>
              <a:ext uri="{FF2B5EF4-FFF2-40B4-BE49-F238E27FC236}">
                <a16:creationId xmlns:a16="http://schemas.microsoft.com/office/drawing/2014/main" id="{922EE2C0-D0C7-428C-8ECE-C882F40E5CA2}"/>
              </a:ext>
            </a:extLst>
          </p:cNvPr>
          <p:cNvPicPr preferRelativeResize="0"/>
          <p:nvPr/>
        </p:nvPicPr>
        <p:blipFill>
          <a:blip r:embed="rId4"/>
          <a:srcRect l="17344" r="17344"/>
          <a:stretch/>
        </p:blipFill>
        <p:spPr>
          <a:xfrm>
            <a:off x="386846" y="2482273"/>
            <a:ext cx="1113900" cy="1113900"/>
          </a:xfrm>
          <a:prstGeom prst="ellipse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FF67363-689A-4AA3-99D0-FF53BE24433F}"/>
              </a:ext>
            </a:extLst>
          </p:cNvPr>
          <p:cNvGrpSpPr/>
          <p:nvPr/>
        </p:nvGrpSpPr>
        <p:grpSpPr>
          <a:xfrm>
            <a:off x="1851757" y="3731121"/>
            <a:ext cx="6671400" cy="1004473"/>
            <a:chOff x="1851757" y="3900881"/>
            <a:chExt cx="6671400" cy="1004473"/>
          </a:xfrm>
        </p:grpSpPr>
        <p:sp>
          <p:nvSpPr>
            <p:cNvPr id="10" name="Google Shape;86;p14">
              <a:extLst>
                <a:ext uri="{FF2B5EF4-FFF2-40B4-BE49-F238E27FC236}">
                  <a16:creationId xmlns:a16="http://schemas.microsoft.com/office/drawing/2014/main" id="{FA8EA6C6-1A74-490F-AD83-59EBACFAA17E}"/>
                </a:ext>
              </a:extLst>
            </p:cNvPr>
            <p:cNvSpPr txBox="1">
              <a:spLocks/>
            </p:cNvSpPr>
            <p:nvPr/>
          </p:nvSpPr>
          <p:spPr>
            <a:xfrm>
              <a:off x="1851757" y="3900881"/>
              <a:ext cx="66714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◦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▫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indent="0">
                <a:buFont typeface="Quicksand"/>
                <a:buNone/>
              </a:pPr>
              <a:r>
                <a:rPr lang="en-US" sz="3600" b="1" dirty="0">
                  <a:solidFill>
                    <a:schemeClr val="lt2"/>
                  </a:solidFill>
                </a:rPr>
                <a:t>Curtis Eggers</a:t>
              </a:r>
            </a:p>
          </p:txBody>
        </p:sp>
        <p:sp>
          <p:nvSpPr>
            <p:cNvPr id="11" name="Google Shape;87;p14">
              <a:extLst>
                <a:ext uri="{FF2B5EF4-FFF2-40B4-BE49-F238E27FC236}">
                  <a16:creationId xmlns:a16="http://schemas.microsoft.com/office/drawing/2014/main" id="{C3DE8FF7-4F97-401B-85FD-09FAB4F84D68}"/>
                </a:ext>
              </a:extLst>
            </p:cNvPr>
            <p:cNvSpPr txBox="1">
              <a:spLocks/>
            </p:cNvSpPr>
            <p:nvPr/>
          </p:nvSpPr>
          <p:spPr>
            <a:xfrm>
              <a:off x="1851757" y="4351721"/>
              <a:ext cx="6671400" cy="553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◦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▫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●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○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Quicksand"/>
                <a:buChar char="■"/>
                <a:defRPr sz="2400" b="0" i="0" u="none" strike="noStrike" cap="non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pPr marL="0" indent="0">
                <a:buFont typeface="Quicksand"/>
                <a:buNone/>
              </a:pPr>
              <a:r>
                <a:rPr lang="en-US" sz="2200" dirty="0">
                  <a:solidFill>
                    <a:schemeClr val="lt2"/>
                  </a:solidFill>
                </a:rPr>
                <a:t>Optical/Software Integration Lead – Space Physics Junior</a:t>
              </a:r>
            </a:p>
          </p:txBody>
        </p:sp>
      </p:grpSp>
      <p:pic>
        <p:nvPicPr>
          <p:cNvPr id="12" name="Google Shape;88;p14">
            <a:extLst>
              <a:ext uri="{FF2B5EF4-FFF2-40B4-BE49-F238E27FC236}">
                <a16:creationId xmlns:a16="http://schemas.microsoft.com/office/drawing/2014/main" id="{EB229AC6-B845-4B32-AE06-3CAE6B3CA272}"/>
              </a:ext>
            </a:extLst>
          </p:cNvPr>
          <p:cNvPicPr preferRelativeResize="0"/>
          <p:nvPr/>
        </p:nvPicPr>
        <p:blipFill>
          <a:blip r:embed="rId5"/>
          <a:srcRect l="6836" r="6836"/>
          <a:stretch/>
        </p:blipFill>
        <p:spPr>
          <a:xfrm>
            <a:off x="386846" y="3850683"/>
            <a:ext cx="1113900" cy="1113900"/>
          </a:xfrm>
          <a:prstGeom prst="ellipse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Google Shape;86;p14">
            <a:extLst>
              <a:ext uri="{FF2B5EF4-FFF2-40B4-BE49-F238E27FC236}">
                <a16:creationId xmlns:a16="http://schemas.microsoft.com/office/drawing/2014/main" id="{5451469B-797F-4D62-A5FA-A51384139190}"/>
              </a:ext>
            </a:extLst>
          </p:cNvPr>
          <p:cNvSpPr txBox="1">
            <a:spLocks/>
          </p:cNvSpPr>
          <p:nvPr/>
        </p:nvSpPr>
        <p:spPr>
          <a:xfrm>
            <a:off x="896809" y="96314"/>
            <a:ext cx="7072731" cy="89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en-US" sz="4500" b="1" dirty="0">
                <a:solidFill>
                  <a:schemeClr val="lt2"/>
                </a:solidFill>
              </a:rPr>
              <a:t>Meet the Team!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266739" y="2154240"/>
            <a:ext cx="7350903" cy="835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Interferometry And Its Advantages</a:t>
            </a:r>
            <a:endParaRPr b="1" dirty="0"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266739" y="2812709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Ben</a:t>
            </a:r>
            <a:r>
              <a:rPr lang="en-US" b="1" dirty="0"/>
              <a:t>e</a:t>
            </a:r>
            <a:r>
              <a:rPr lang="en" b="1" dirty="0"/>
              <a:t>fits of Multidiscipline Communication</a:t>
            </a:r>
            <a:endParaRPr b="1"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073138" y="405907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39C0BA"/>
                </a:solidFill>
              </a:rPr>
              <a:t>What is Interferometry?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7452-CA14-41B1-B422-FC4B7A6C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774" y="4620642"/>
            <a:ext cx="7450018" cy="522858"/>
          </a:xfrm>
        </p:spPr>
        <p:txBody>
          <a:bodyPr/>
          <a:lstStyle/>
          <a:p>
            <a:pPr marL="38100" indent="0">
              <a:buNone/>
            </a:pPr>
            <a:endParaRPr lang="en-US" sz="1000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AED843BD-2584-413A-8C87-7000282B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690" y="1179832"/>
            <a:ext cx="3508619" cy="327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7" y="331001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39C0BA"/>
                </a:solidFill>
              </a:rPr>
              <a:t>Where is Interferometry Used?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7452-CA14-41B1-B422-FC4B7A6CC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497" y="1506813"/>
            <a:ext cx="7354315" cy="33056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83CF8B-DA13-46D9-B216-8606E70D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4" y="1506813"/>
            <a:ext cx="3362820" cy="33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3A37C-0476-4E0F-B441-82DD95FDA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307" y="1506813"/>
            <a:ext cx="4735386" cy="3305686"/>
          </a:xfrm>
          <a:prstGeom prst="rect">
            <a:avLst/>
          </a:prstGeom>
        </p:spPr>
      </p:pic>
      <p:pic>
        <p:nvPicPr>
          <p:cNvPr id="1028" name="Picture 4" descr="Faceon_frame.000008_watermarked">
            <a:extLst>
              <a:ext uri="{FF2B5EF4-FFF2-40B4-BE49-F238E27FC236}">
                <a16:creationId xmlns:a16="http://schemas.microsoft.com/office/drawing/2014/main" id="{ED9D0389-E250-49FB-A6C3-30375DCE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06812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410584" y="1453555"/>
            <a:ext cx="2155500" cy="2164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2860646" y="1975035"/>
            <a:ext cx="584927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Project Goal</a:t>
            </a:r>
            <a:endParaRPr sz="6000"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4294967295"/>
          </p:nvPr>
        </p:nvSpPr>
        <p:spPr>
          <a:xfrm>
            <a:off x="2932622" y="2899795"/>
            <a:ext cx="481605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Undergraduates Doing Graduate Level Work</a:t>
            </a:r>
            <a:endParaRPr sz="24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1" name="Google Shape;813;p47">
            <a:extLst>
              <a:ext uri="{FF2B5EF4-FFF2-40B4-BE49-F238E27FC236}">
                <a16:creationId xmlns:a16="http://schemas.microsoft.com/office/drawing/2014/main" id="{CCB0336A-9293-41D2-BDBC-749E1A8592A4}"/>
              </a:ext>
            </a:extLst>
          </p:cNvPr>
          <p:cNvGrpSpPr/>
          <p:nvPr/>
        </p:nvGrpSpPr>
        <p:grpSpPr>
          <a:xfrm>
            <a:off x="621254" y="1951626"/>
            <a:ext cx="1627770" cy="1206691"/>
            <a:chOff x="5247525" y="3007275"/>
            <a:chExt cx="517575" cy="384825"/>
          </a:xfrm>
        </p:grpSpPr>
        <p:sp>
          <p:nvSpPr>
            <p:cNvPr id="12" name="Google Shape;814;p47">
              <a:extLst>
                <a:ext uri="{FF2B5EF4-FFF2-40B4-BE49-F238E27FC236}">
                  <a16:creationId xmlns:a16="http://schemas.microsoft.com/office/drawing/2014/main" id="{3F7AB797-98FC-4340-80B3-7C7EEA1306A9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5;p47">
              <a:extLst>
                <a:ext uri="{FF2B5EF4-FFF2-40B4-BE49-F238E27FC236}">
                  <a16:creationId xmlns:a16="http://schemas.microsoft.com/office/drawing/2014/main" id="{6A0248F0-C993-470E-9F0D-2E62AF067653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266739" y="2154240"/>
            <a:ext cx="7350903" cy="835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Control Systems Design and Analysis</a:t>
            </a:r>
            <a:endParaRPr b="1" dirty="0"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266739" y="2812709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Feedback and Root Locus</a:t>
            </a:r>
            <a:endParaRPr b="1" dirty="0"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endParaRPr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00674"/>
      </p:ext>
    </p:extLst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299</Words>
  <Application>Microsoft Office PowerPoint</Application>
  <PresentationFormat>On-screen Show (16:9)</PresentationFormat>
  <Paragraphs>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Quicksand</vt:lpstr>
      <vt:lpstr>Eleanor template</vt:lpstr>
      <vt:lpstr>Controlling the Unseen: Undergraduate Optical Research</vt:lpstr>
      <vt:lpstr>A Big Thank You To:</vt:lpstr>
      <vt:lpstr>Summary</vt:lpstr>
      <vt:lpstr>PowerPoint Presentation</vt:lpstr>
      <vt:lpstr>Interferometry And Its Advantages</vt:lpstr>
      <vt:lpstr>What is Interferometry?</vt:lpstr>
      <vt:lpstr>Where is Interferometry Used?</vt:lpstr>
      <vt:lpstr>Project Goal</vt:lpstr>
      <vt:lpstr>Control Systems Design and Analysis</vt:lpstr>
      <vt:lpstr>What is Feedback?</vt:lpstr>
      <vt:lpstr>How to Control Feedback.</vt:lpstr>
      <vt:lpstr>Current Control System</vt:lpstr>
      <vt:lpstr>AM Servo System</vt:lpstr>
      <vt:lpstr>AM Servo System</vt:lpstr>
      <vt:lpstr>AM Servo System</vt:lpstr>
      <vt:lpstr>PowerPoint Presentation</vt:lpstr>
      <vt:lpstr>Plans for the Future</vt:lpstr>
      <vt:lpstr>Thanks!</vt:lpstr>
      <vt:lpstr>Sources/Citations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the Unseen: Undergraduate Optical Research</dc:title>
  <dc:creator>Parker Landon</dc:creator>
  <cp:lastModifiedBy>Landon, Parker D.</cp:lastModifiedBy>
  <cp:revision>39</cp:revision>
  <dcterms:modified xsi:type="dcterms:W3CDTF">2021-04-02T19:20:51Z</dcterms:modified>
</cp:coreProperties>
</file>